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6" r:id="rId10"/>
    <p:sldId id="274" r:id="rId11"/>
    <p:sldId id="27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59" autoAdjust="0"/>
    <p:restoredTop sz="86355" autoAdjust="0"/>
  </p:normalViewPr>
  <p:slideViewPr>
    <p:cSldViewPr>
      <p:cViewPr varScale="1">
        <p:scale>
          <a:sx n="64" d="100"/>
          <a:sy n="64" d="100"/>
        </p:scale>
        <p:origin x="180" y="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534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12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11/22/2020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11/22/2020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11/22/2020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0076" y="2636912"/>
            <a:ext cx="61542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IN" sz="48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Metabolic Acidosis </a:t>
            </a:r>
            <a:endParaRPr lang="en-IN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8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Diagnosis</a:t>
            </a:r>
          </a:p>
          <a:p>
            <a:pPr algn="just"/>
            <a:endParaRPr lang="en-IN" sz="3000" b="1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Arterial blood gas (ABG) and serum electrolyte measurement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Anion gap and delta gap calculated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Winters formula for calculating compensatory changes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Testing for cause</a:t>
            </a:r>
            <a:endParaRPr lang="en-IN" sz="3000" b="0" i="0" dirty="0">
              <a:solidFill>
                <a:schemeClr val="tx1">
                  <a:lumMod val="50000"/>
                </a:schemeClr>
              </a:solidFill>
              <a:effectLst/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3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34EA3"/>
                </a:solidFill>
                <a:latin typeface="Rockwell" panose="02060603020205020403" pitchFamily="18" charset="0"/>
              </a:rPr>
              <a:t>Management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Management depends on the correction of the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underlying disorder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Correction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with IV sodium bicarbonate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is indicated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if acidosis is symptomatic and severe (pH &lt;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7.2 and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HCO3 &lt; 12). </a:t>
            </a:r>
            <a:endParaRPr lang="en-IN" sz="30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Bicarbonate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required = 0.3 ×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bodyweight in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Kg × deficit. </a:t>
            </a:r>
            <a:endParaRPr lang="en-IN" sz="30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deficit is calculated by noting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the difference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between required HCO3 (usually 12 to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16) and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observed bicarbonate (available lab value). </a:t>
            </a:r>
            <a:endParaRPr lang="en-IN" sz="30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The correction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is achieved within 2 to 4 hours and ABG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is repeated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high anion gap metabolic acidosis due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to intoxications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, removal of the toxins by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appropriate measures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may be undertaken.</a:t>
            </a:r>
            <a:endParaRPr lang="en-IN" sz="3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5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462" y="3013502"/>
            <a:ext cx="63979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4800" b="1" dirty="0">
                <a:solidFill>
                  <a:srgbClr val="7030A0"/>
                </a:solidFill>
                <a:latin typeface="Rockwell" panose="02060603020205020403" pitchFamily="18" charset="0"/>
              </a:rPr>
              <a:t>Metabolic </a:t>
            </a:r>
            <a:r>
              <a:rPr lang="en-IN" sz="48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Alkalosis </a:t>
            </a:r>
            <a:endParaRPr lang="en-IN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6672"/>
            <a:ext cx="1218882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alkalosis is common, comprising half of all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the acid–base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disorders in hospitalized patients.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This observation should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not be surprising since vomiting, the use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of diuretics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, and nasogastric suction are common among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hospitalized patients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mortality associated with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alkalosis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is substantial; the mortality rate is 45% in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patients with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an arterial pH of 7.55 and 80% when the pH is &gt;7.65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alkalosis is primary increase in bicarbonate (HCO3−) with or without compensatory increase in carbon dioxide partial pressure (Pco2); pH may be high or nearly normal. </a:t>
            </a:r>
          </a:p>
        </p:txBody>
      </p:sp>
    </p:spTree>
    <p:extLst>
      <p:ext uri="{BB962C8B-B14F-4D97-AF65-F5344CB8AC3E}">
        <p14:creationId xmlns:p14="http://schemas.microsoft.com/office/powerpoint/2010/main" val="370063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6712"/>
            <a:ext cx="12188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alkalosis is due either to a gain in bicarbonate or a bicarbonate precursor (HCO</a:t>
            </a:r>
            <a:r>
              <a:rPr lang="en-IN" sz="3000" baseline="-25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3</a:t>
            </a:r>
            <a:r>
              <a:rPr lang="en-IN" sz="3000" baseline="30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–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), loss of hydrogen ion (H</a:t>
            </a:r>
            <a:r>
              <a:rPr lang="en-IN" sz="3000" baseline="30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+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) or the loss of fluid that contains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Cl</a:t>
            </a:r>
            <a:r>
              <a:rPr lang="en-IN" sz="3000" baseline="30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–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 in higher concentration and bicarbonate in lower concentration than serum.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brainstem is sensitive to interstitial and cellular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H</a:t>
            </a:r>
            <a:r>
              <a:rPr lang="en-IN" sz="3000" baseline="30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+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changes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and the decline in H</a:t>
            </a:r>
            <a:r>
              <a:rPr lang="en-IN" sz="3000" baseline="30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+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with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alkalosis inhibits ventilation (respiratory compensation).</a:t>
            </a:r>
            <a:r>
              <a:rPr lang="en-IN" sz="3000" dirty="0">
                <a:solidFill>
                  <a:srgbClr val="000B3A"/>
                </a:solidFill>
                <a:latin typeface="Lato"/>
              </a:rPr>
              <a:t> </a:t>
            </a:r>
            <a:endParaRPr lang="en-IN" sz="3000" dirty="0" smtClean="0">
              <a:solidFill>
                <a:srgbClr val="000B3A"/>
              </a:solidFill>
              <a:latin typeface="Lato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Alkalosis will be sustained only if renal functions are markedly reduced or alkali loading is very high.</a:t>
            </a:r>
          </a:p>
        </p:txBody>
      </p:sp>
    </p:spTree>
    <p:extLst>
      <p:ext uri="{BB962C8B-B14F-4D97-AF65-F5344CB8AC3E}">
        <p14:creationId xmlns:p14="http://schemas.microsoft.com/office/powerpoint/2010/main" val="381270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2845"/>
            <a:ext cx="119990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There are 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three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kinds of metabolic alkalosis</a:t>
            </a:r>
            <a:r>
              <a:rPr lang="en-IN" sz="300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:</a:t>
            </a:r>
          </a:p>
          <a:p>
            <a:pPr lvl="0" algn="just"/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Chloride-responsive alkalosis </a:t>
            </a:r>
            <a:r>
              <a:rPr lang="en-IN" sz="3000" dirty="0">
                <a:solidFill>
                  <a:srgbClr val="404040">
                    <a:lumMod val="50000"/>
                  </a:srgbClr>
                </a:solidFill>
                <a:latin typeface="Rockwell" panose="02060603020205020403" pitchFamily="18" charset="0"/>
              </a:rPr>
              <a:t>results from loss of hydrogen ions, usually by vomiting or dehydration.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Chloride-resistant alkalosis </a:t>
            </a:r>
            <a:r>
              <a:rPr lang="en-IN" sz="3000" dirty="0">
                <a:solidFill>
                  <a:srgbClr val="404040">
                    <a:lumMod val="50000"/>
                  </a:srgbClr>
                </a:solidFill>
                <a:latin typeface="Rockwell" panose="02060603020205020403" pitchFamily="18" charset="0"/>
              </a:rPr>
              <a:t>results when your body retains too many bicarbonate (alkaline) ions, or when there’s a shift of hydrogen ions from </a:t>
            </a:r>
            <a:r>
              <a:rPr lang="en-IN" sz="3000" dirty="0" smtClean="0">
                <a:solidFill>
                  <a:srgbClr val="404040">
                    <a:lumMod val="50000"/>
                  </a:srgbClr>
                </a:solidFill>
                <a:latin typeface="Rockwell" panose="02060603020205020403" pitchFamily="18" charset="0"/>
              </a:rPr>
              <a:t>blood to cells.</a:t>
            </a:r>
          </a:p>
          <a:p>
            <a:pPr lvl="0" algn="just"/>
            <a:r>
              <a:rPr lang="en-IN" sz="3000" dirty="0" smtClean="0">
                <a:solidFill>
                  <a:srgbClr val="404040">
                    <a:lumMod val="50000"/>
                  </a:srgbClr>
                </a:solidFill>
                <a:latin typeface="Rockwell" panose="02060603020205020403" pitchFamily="18" charset="0"/>
              </a:rPr>
              <a:t>			and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Miscellaneous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87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121888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eriod"/>
            </a:pPr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Chloride </a:t>
            </a:r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responsive metabolic </a:t>
            </a:r>
            <a:r>
              <a:rPr lang="en-IN" sz="3000" b="1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alkalosis</a:t>
            </a:r>
          </a:p>
          <a:p>
            <a:endParaRPr lang="en-IN" sz="3000" b="1" dirty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r>
              <a:rPr lang="en-IN" sz="3000" dirty="0" smtClean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	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Gastric acid loss</a:t>
            </a:r>
          </a:p>
          <a:p>
            <a:r>
              <a:rPr lang="en-IN" sz="3000" dirty="0" smtClean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		</a:t>
            </a:r>
            <a:r>
              <a:rPr lang="en-IN" sz="3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i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Vomiting</a:t>
            </a:r>
          </a:p>
          <a:p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	ii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Gastric drainage</a:t>
            </a:r>
          </a:p>
          <a:p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		iii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. Pyloric stenosis</a:t>
            </a:r>
          </a:p>
          <a:p>
            <a:r>
              <a:rPr lang="en-IN" sz="3000" dirty="0" smtClean="0">
                <a:solidFill>
                  <a:schemeClr val="accent6">
                    <a:lumMod val="50000"/>
                  </a:schemeClr>
                </a:solidFill>
                <a:latin typeface="Rockwell" panose="02060603020205020403" pitchFamily="18" charset="0"/>
              </a:rPr>
              <a:t>	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Urinary loss—Diuretic therapy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c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Fecal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loss—Congenital chloride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diarrhea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villous adenoma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	colon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d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Recovery from chronic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hypercapnia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79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748" y="692696"/>
            <a:ext cx="121888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B. Chloride resistant metabolic alkalosis</a:t>
            </a:r>
          </a:p>
          <a:p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a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</a:t>
            </a:r>
            <a:r>
              <a:rPr lang="en-IN" sz="3000" dirty="0" err="1">
                <a:solidFill>
                  <a:srgbClr val="0070C0"/>
                </a:solidFill>
                <a:latin typeface="Rockwell" panose="02060603020205020403" pitchFamily="18" charset="0"/>
              </a:rPr>
              <a:t>Hyperaldosteronism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	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i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Conn’s syndrome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	ii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Cushing’s syndrome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	iii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Bartter’s syndrome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	iv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Liddle’s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syndrome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	v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Liquorice ingestion</a:t>
            </a:r>
          </a:p>
        </p:txBody>
      </p:sp>
    </p:spTree>
    <p:extLst>
      <p:ext uri="{BB962C8B-B14F-4D97-AF65-F5344CB8AC3E}">
        <p14:creationId xmlns:p14="http://schemas.microsoft.com/office/powerpoint/2010/main" val="32869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1185505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C. Miscellaneous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Alkali administration</a:t>
            </a:r>
          </a:p>
          <a:p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</a:t>
            </a:r>
            <a:r>
              <a:rPr lang="en-IN" sz="300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i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Milk - alkali syndrome</a:t>
            </a:r>
          </a:p>
          <a:p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ii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Massive blood transfusion, due to excess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of citrate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iii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 Alkali supplements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b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Hypercalcemia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c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Poorly absorbable anion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administration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70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B050"/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Metabolic alkalosis is generally, well tolerated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patients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are not symptomatic.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symptoms are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generally related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to hypoxemia,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hypokalemia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hypocalcemia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alkalemia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Symptoms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like lethargy, confusion or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stupor are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often related to hypoxia and hypoventilation, and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are particularly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worse in those with chronic obstructive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airway disease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clinical manifestations related to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hypokalemia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are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weakness, ECG changes or even flaccid paralysis.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Tetany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may occur due to fall in ionic calcium level.</a:t>
            </a:r>
          </a:p>
        </p:txBody>
      </p:sp>
    </p:spTree>
    <p:extLst>
      <p:ext uri="{BB962C8B-B14F-4D97-AF65-F5344CB8AC3E}">
        <p14:creationId xmlns:p14="http://schemas.microsoft.com/office/powerpoint/2010/main" val="27195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0768"/>
            <a:ext cx="121553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acidosis is a clinical disturbance characterized by an increase in plasma acidity.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acidosis should be considered a sign of an underlying disease process.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acidosis occurs when acid is added to the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body or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when alkali is lost from the body.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Identification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of this underlying condition is essential to initiate appropriate therapy.</a:t>
            </a:r>
          </a:p>
        </p:txBody>
      </p:sp>
    </p:spTree>
    <p:extLst>
      <p:ext uri="{BB962C8B-B14F-4D97-AF65-F5344CB8AC3E}">
        <p14:creationId xmlns:p14="http://schemas.microsoft.com/office/powerpoint/2010/main" val="7671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 smtClean="0">
                <a:solidFill>
                  <a:srgbClr val="034EA3"/>
                </a:solidFill>
                <a:latin typeface="Rockwell" panose="02060603020205020403" pitchFamily="18" charset="0"/>
              </a:rPr>
              <a:t>Diagnosis</a:t>
            </a:r>
          </a:p>
          <a:p>
            <a:endParaRPr lang="en-IN" sz="3000" b="1" dirty="0">
              <a:solidFill>
                <a:srgbClr val="034EA3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The finding of serum bicarbonate of &gt; 30 </a:t>
            </a:r>
            <a:r>
              <a:rPr lang="en-IN" sz="3000" dirty="0" err="1" smtClean="0">
                <a:solidFill>
                  <a:srgbClr val="231F20"/>
                </a:solidFill>
                <a:latin typeface="Rockwell" panose="02060603020205020403" pitchFamily="18" charset="0"/>
              </a:rPr>
              <a:t>mmol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/L associated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with </a:t>
            </a:r>
            <a:r>
              <a:rPr lang="en-IN" sz="3000" dirty="0" err="1">
                <a:solidFill>
                  <a:srgbClr val="231F20"/>
                </a:solidFill>
                <a:latin typeface="Rockwell" panose="02060603020205020403" pitchFamily="18" charset="0"/>
              </a:rPr>
              <a:t>hypokalemia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 is pathognomonic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of metabolic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alkalosis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Since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metabolic alkalosis may co-exist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with other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acid-base disturbances, mixed acid-base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disorders should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be looked for. </a:t>
            </a:r>
            <a:endParaRPr lang="en-IN" sz="3000" dirty="0" smtClean="0">
              <a:solidFill>
                <a:srgbClr val="231F2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A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single measurement of urinary chloride in a spot sample of urine is sufficient to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classify if 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it is chloride responsive or chloride resistant </a:t>
            </a:r>
            <a:r>
              <a:rPr lang="en-IN" sz="3000" dirty="0" smtClean="0">
                <a:solidFill>
                  <a:srgbClr val="231F20"/>
                </a:solidFill>
                <a:latin typeface="Rockwell" panose="02060603020205020403" pitchFamily="18" charset="0"/>
              </a:rPr>
              <a:t>metabolic alkalosis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2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64" y="0"/>
            <a:ext cx="22765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b="1" dirty="0" err="1">
                <a:solidFill>
                  <a:srgbClr val="7030A0"/>
                </a:solidFill>
                <a:latin typeface="Rockwell" panose="02060603020205020403" pitchFamily="18" charset="0"/>
              </a:rPr>
              <a:t>Etiology</a:t>
            </a:r>
            <a:endParaRPr lang="en-IN" sz="4000" b="1" i="0" dirty="0">
              <a:solidFill>
                <a:srgbClr val="7030A0"/>
              </a:solidFill>
              <a:effectLst/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4" y="707886"/>
            <a:ext cx="121714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acidosis is typically classified as having a normal AG (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ie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, non-AG) or a high AG.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Non-AG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metabolic acidosis is also characterized by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hyperchloremia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and is sometimes referred to as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hyperchloremic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acidosis. 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Hyperchloremic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or non-AG metabolic acidosis occurs principally when HCO3- is lost from either the GI tract or the kidneys or because of a renal acidification defect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 metabolic acidosis can be caused by three major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mechanisms:</a:t>
            </a:r>
          </a:p>
          <a:p>
            <a:pPr algn="just"/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	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1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) increased acid production;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	2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) bicarbonate loss;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	and </a:t>
            </a:r>
          </a:p>
          <a:p>
            <a:pPr algn="just"/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	3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) decreased renal acid excretion</a:t>
            </a:r>
          </a:p>
        </p:txBody>
      </p:sp>
    </p:spTree>
    <p:extLst>
      <p:ext uri="{BB962C8B-B14F-4D97-AF65-F5344CB8AC3E}">
        <p14:creationId xmlns:p14="http://schemas.microsoft.com/office/powerpoint/2010/main" val="173448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5" y="0"/>
            <a:ext cx="2996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>
                <a:solidFill>
                  <a:srgbClr val="7030A0"/>
                </a:solidFill>
                <a:latin typeface="Rockwell" panose="02060603020205020403" pitchFamily="18" charset="0"/>
              </a:rPr>
              <a:t>Classification</a:t>
            </a:r>
            <a:endParaRPr lang="en-IN" sz="32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84775"/>
            <a:ext cx="121888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A. </a:t>
            </a:r>
            <a:r>
              <a:rPr lang="en-IN" sz="28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Metabolic acidosis with high anion gap</a:t>
            </a:r>
          </a:p>
          <a:p>
            <a:pPr marL="571500" indent="-571500" algn="just">
              <a:buAutoNum type="romanLcPeriod"/>
            </a:pP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Renal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causes – </a:t>
            </a:r>
            <a:endParaRPr lang="en-IN" sz="28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Uremic 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acidosis due to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accumulation of 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uremic anions occurs when the GFR is &lt; 20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mL/ min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ii. Extra-renal causes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a. Accumulation of lactic acid - (due to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incomplete carbohydrate 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oxidation) lactic acidosis,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e.g. </a:t>
            </a:r>
            <a:r>
              <a:rPr lang="fr-FR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shock</a:t>
            </a:r>
            <a:r>
              <a:rPr lang="fr-FR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sepsis</a:t>
            </a:r>
            <a:r>
              <a:rPr lang="fr-FR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cirrhosis</a:t>
            </a:r>
            <a:r>
              <a:rPr lang="fr-FR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malignancies</a:t>
            </a:r>
            <a:r>
              <a:rPr lang="fr-FR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, </a:t>
            </a:r>
            <a:r>
              <a:rPr lang="fr-FR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phenformin</a:t>
            </a:r>
            <a:r>
              <a:rPr lang="fr-FR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and 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very rarely metformin.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b. Accumulation of </a:t>
            </a:r>
            <a:r>
              <a:rPr lang="en-IN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ketoacids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due to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incomplete oxidation 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of fat, e.g. diabetic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ketoacidosis, starvation 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ketoacidosis, alcoholic ketoacidosis.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c. Poisoning, e.g. ethylene glycol,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methanol, ethanol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, isopropyl alcohol, salicylate.</a:t>
            </a:r>
          </a:p>
          <a:p>
            <a:pPr algn="just"/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d. Gain of exogenous acid, e.g. hydrochloric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acid, ammonium </a:t>
            </a:r>
            <a:r>
              <a:rPr lang="en-IN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chloride, methionine and </a:t>
            </a:r>
            <a:r>
              <a:rPr lang="en-IN" sz="28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intravenous </a:t>
            </a:r>
            <a:r>
              <a:rPr lang="en-IN" sz="2800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hyperalimentation</a:t>
            </a:r>
            <a:r>
              <a:rPr lang="en-IN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  <a:endParaRPr lang="en-I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710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B. </a:t>
            </a:r>
            <a:r>
              <a:rPr lang="en-IN" sz="3000" b="1" i="1" dirty="0">
                <a:solidFill>
                  <a:srgbClr val="231F20"/>
                </a:solidFill>
                <a:latin typeface="Rockwell" panose="02060603020205020403" pitchFamily="18" charset="0"/>
              </a:rPr>
              <a:t>Metabolic acidosis with normal anion gap</a:t>
            </a:r>
          </a:p>
          <a:p>
            <a:pPr algn="just"/>
            <a:r>
              <a:rPr lang="en-IN" sz="3000" dirty="0" err="1">
                <a:solidFill>
                  <a:srgbClr val="231F20"/>
                </a:solidFill>
                <a:latin typeface="Rockwell" panose="02060603020205020403" pitchFamily="18" charset="0"/>
              </a:rPr>
              <a:t>i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. Renal causes:</a:t>
            </a:r>
          </a:p>
          <a:p>
            <a:pPr algn="just"/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Proximal renal tubular acidosis (Type II RTA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).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pt-BR" sz="3000" dirty="0">
                <a:solidFill>
                  <a:srgbClr val="7030A0"/>
                </a:solidFill>
                <a:latin typeface="Rockwell" panose="02060603020205020403" pitchFamily="18" charset="0"/>
              </a:rPr>
              <a:t>Distal renal tubular acidosis (Type I RTA</a:t>
            </a:r>
            <a:r>
              <a:rPr lang="pt-BR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).</a:t>
            </a:r>
            <a:endParaRPr lang="pt-BR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fi-FI" sz="3000" dirty="0">
                <a:solidFill>
                  <a:srgbClr val="7030A0"/>
                </a:solidFill>
                <a:latin typeface="Rockwell" panose="02060603020205020403" pitchFamily="18" charset="0"/>
              </a:rPr>
              <a:t>Hyperkalemic distal RTA (Type IV RTA</a:t>
            </a:r>
            <a:r>
              <a:rPr lang="fi-FI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).</a:t>
            </a:r>
            <a:endParaRPr lang="fi-FI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Chronic kidney disease with mild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renal insufficiency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ii. </a:t>
            </a:r>
            <a:r>
              <a:rPr lang="en-IN" sz="3000" dirty="0" err="1">
                <a:solidFill>
                  <a:srgbClr val="231F20"/>
                </a:solidFill>
                <a:latin typeface="Rockwell" panose="02060603020205020403" pitchFamily="18" charset="0"/>
              </a:rPr>
              <a:t>Extrarenal</a:t>
            </a:r>
            <a:r>
              <a:rPr lang="en-IN" sz="3000" dirty="0">
                <a:solidFill>
                  <a:srgbClr val="231F20"/>
                </a:solidFill>
                <a:latin typeface="Rockwell" panose="02060603020205020403" pitchFamily="18" charset="0"/>
              </a:rPr>
              <a:t> causes:</a:t>
            </a:r>
          </a:p>
          <a:p>
            <a:pPr algn="just"/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Diarrhea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(loss of bicarbonate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).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Pancreatic/biliary fistula (loss of bicarbonate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).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Uretero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sigmoidostomy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leading to reabsorption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H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+ ions and ammonia in exchange for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bicarbonate 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gut.</a:t>
            </a:r>
          </a:p>
          <a:p>
            <a:pPr algn="just"/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Use of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cholestyramine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462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908720"/>
            <a:ext cx="1218882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Symptoms of metabolic acidosis are not specific.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respiratory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center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in the brainstem is stimulated, and hyperventilation develops in an effort to compensate for the acidosis.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As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 result, In mild degrees of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acidosis, increase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in respiratory rate and in severe acidosis, 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deep sighing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respiration (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Kussmaul’s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breathing) occurs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Patients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may also report chest pain, palpitations, headache, confusion, generalized weakness, and bone pain.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Patients, especially children, also may present with nausea, vomiting, and decreased appetite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336" y="116632"/>
            <a:ext cx="34258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Clinical Features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2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121888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clinical history in metabolic acidosis is helpful in establishing the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etiology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when symptoms relate to the underlying disorder.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The age of onset and a family history of acidosis may point to inherited disorders.</a:t>
            </a:r>
          </a:p>
        </p:txBody>
      </p:sp>
      <p:sp>
        <p:nvSpPr>
          <p:cNvPr id="3" name="Rectangle 2"/>
          <p:cNvSpPr/>
          <p:nvPr/>
        </p:nvSpPr>
        <p:spPr>
          <a:xfrm>
            <a:off x="-16082" y="2073428"/>
            <a:ext cx="122049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Physical Examination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The best recognized sign of metabolic acidosis is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Kussmaul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respirations, a form of hyperventilation that serves to increase minute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ventilatory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 volume.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This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is characterized by an increase in tidal volume rather than respiratory rate and is appreciated as deliberate, slow, deep breathing.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Chronic metabolic acidosis in children may be associated with stunted growth and rickets</a:t>
            </a: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Coma and hypotension have been reported with acute severe metabolic acidosis.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Other physical signs of metabolic acidosis are not specific and depend on the underlying cause. </a:t>
            </a:r>
            <a:endParaRPr lang="en-IN" sz="3000" dirty="0" smtClean="0">
              <a:solidFill>
                <a:schemeClr val="tx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Some 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examples include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xerosis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, scratch marks on the skin, pallor, drowsiness, fetor, </a:t>
            </a:r>
            <a:r>
              <a:rPr lang="en-IN" sz="3000" dirty="0" err="1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asterixis</a:t>
            </a:r>
            <a:r>
              <a:rPr lang="en-IN" sz="3000" dirty="0">
                <a:solidFill>
                  <a:schemeClr val="tx1">
                    <a:lumMod val="50000"/>
                  </a:schemeClr>
                </a:solidFill>
                <a:latin typeface="Rockwell" panose="02060603020205020403" pitchFamily="18" charset="0"/>
              </a:rPr>
              <a:t>, and pericardial rub for renal failure, as well as reduced skin turgor, dry mucous membranes, and fruity smell for DKA.</a:t>
            </a:r>
          </a:p>
        </p:txBody>
      </p:sp>
    </p:spTree>
    <p:extLst>
      <p:ext uri="{BB962C8B-B14F-4D97-AF65-F5344CB8AC3E}">
        <p14:creationId xmlns:p14="http://schemas.microsoft.com/office/powerpoint/2010/main" val="145070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1" y="0"/>
            <a:ext cx="6786277" cy="5085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508" y="13182"/>
            <a:ext cx="5197303" cy="624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6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473</TotalTime>
  <Words>1061</Words>
  <Application>Microsoft Office PowerPoint</Application>
  <PresentationFormat>Custom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Euphemia</vt:lpstr>
      <vt:lpstr>Lato</vt:lpstr>
      <vt:lpstr>Rockwell</vt:lpstr>
      <vt:lpstr>Times New Roman</vt:lpstr>
      <vt:lpstr>Wingdings</vt:lpstr>
      <vt:lpstr>Striped Border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ACID-BASE BALANCE</dc:title>
  <dc:creator>Microsoft account</dc:creator>
  <cp:lastModifiedBy>User</cp:lastModifiedBy>
  <cp:revision>30</cp:revision>
  <dcterms:created xsi:type="dcterms:W3CDTF">2020-08-03T03:32:59Z</dcterms:created>
  <dcterms:modified xsi:type="dcterms:W3CDTF">2020-11-22T03:11:18Z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